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64" r:id="rId3"/>
    <p:sldId id="261" r:id="rId4"/>
    <p:sldId id="263" r:id="rId5"/>
    <p:sldId id="262" r:id="rId6"/>
    <p:sldId id="271" r:id="rId7"/>
    <p:sldId id="272" r:id="rId8"/>
    <p:sldId id="273" r:id="rId9"/>
    <p:sldId id="274" r:id="rId10"/>
    <p:sldId id="267" r:id="rId11"/>
    <p:sldId id="268" r:id="rId12"/>
    <p:sldId id="269" r:id="rId13"/>
    <p:sldId id="270"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620"/>
    <p:restoredTop sz="94660"/>
  </p:normalViewPr>
  <p:slideViewPr>
    <p:cSldViewPr>
      <p:cViewPr>
        <p:scale>
          <a:sx n="75" d="100"/>
          <a:sy n="75" d="100"/>
        </p:scale>
        <p:origin x="-366" y="-23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EBBE466-B548-42EB-98A2-4CDA3DE59C03}" type="datetimeFigureOut">
              <a:rPr lang="en-US" smtClean="0"/>
              <a:t>10/27/2013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5B1A981-4B7A-4A87-871E-01FB1B30EF0E}" type="slidenum">
              <a:rPr lang="en-US" smtClean="0"/>
              <a:t>‹#›</a:t>
            </a:fld>
            <a:endParaRPr lang="en-US"/>
          </a:p>
        </p:txBody>
      </p:sp>
    </p:spTree>
    <p:extLst>
      <p:ext uri="{BB962C8B-B14F-4D97-AF65-F5344CB8AC3E}">
        <p14:creationId xmlns:p14="http://schemas.microsoft.com/office/powerpoint/2010/main" val="23910354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A78CAD7-89F5-4721-AA78-C4EE11C456D0}" type="slidenum">
              <a:rPr lang="en-US" smtClean="0"/>
              <a:pPr/>
              <a:t>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0C87AEA-4664-4EA6-BDDF-A041F161D207}" type="datetimeFigureOut">
              <a:rPr lang="en-US" smtClean="0"/>
              <a:t>10/27/2013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D51267-0277-4EAD-BDB4-6BE4F33582DB}"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0C87AEA-4664-4EA6-BDDF-A041F161D207}" type="datetimeFigureOut">
              <a:rPr lang="en-US" smtClean="0"/>
              <a:t>10/27/2013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D51267-0277-4EAD-BDB4-6BE4F33582DB}"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0C87AEA-4664-4EA6-BDDF-A041F161D207}" type="datetimeFigureOut">
              <a:rPr lang="en-US" smtClean="0"/>
              <a:t>10/27/2013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D51267-0277-4EAD-BDB4-6BE4F33582DB}"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0C87AEA-4664-4EA6-BDDF-A041F161D207}" type="datetimeFigureOut">
              <a:rPr lang="en-US" smtClean="0"/>
              <a:t>10/27/2013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D51267-0277-4EAD-BDB4-6BE4F33582DB}"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0C87AEA-4664-4EA6-BDDF-A041F161D207}" type="datetimeFigureOut">
              <a:rPr lang="en-US" smtClean="0"/>
              <a:t>10/27/2013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ED51267-0277-4EAD-BDB4-6BE4F33582DB}"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0C87AEA-4664-4EA6-BDDF-A041F161D207}" type="datetimeFigureOut">
              <a:rPr lang="en-US" smtClean="0"/>
              <a:t>10/27/2013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ED51267-0277-4EAD-BDB4-6BE4F33582DB}"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0C87AEA-4664-4EA6-BDDF-A041F161D207}" type="datetimeFigureOut">
              <a:rPr lang="en-US" smtClean="0"/>
              <a:t>10/27/2013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ED51267-0277-4EAD-BDB4-6BE4F33582DB}"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0C87AEA-4664-4EA6-BDDF-A041F161D207}" type="datetimeFigureOut">
              <a:rPr lang="en-US" smtClean="0"/>
              <a:t>10/27/2013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D51267-0277-4EAD-BDB4-6BE4F33582DB}"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0C87AEA-4664-4EA6-BDDF-A041F161D207}" type="datetimeFigureOut">
              <a:rPr lang="en-US" smtClean="0"/>
              <a:t>10/27/2013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D51267-0277-4EAD-BDB4-6BE4F33582DB}"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0C87AEA-4664-4EA6-BDDF-A041F161D207}" type="datetimeFigureOut">
              <a:rPr lang="en-US" smtClean="0"/>
              <a:t>10/27/2013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D51267-0277-4EAD-BDB4-6BE4F33582DB}"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0C87AEA-4664-4EA6-BDDF-A041F161D207}" type="datetimeFigureOut">
              <a:rPr lang="en-US" smtClean="0"/>
              <a:t>10/27/2013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D51267-0277-4EAD-BDB4-6BE4F33582DB}"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C87AEA-4664-4EA6-BDDF-A041F161D207}" type="datetimeFigureOut">
              <a:rPr lang="en-US" smtClean="0"/>
              <a:t>10/27/2013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D51267-0277-4EAD-BDB4-6BE4F33582D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hyperlink" Target="http://www.abimfoundation.org/"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hyperlink" Target="http://www.choosingwisely.org/partners/" TargetMode="External"/><Relationship Id="rId4" Type="http://schemas.openxmlformats.org/officeDocument/2006/relationships/hyperlink" Target="http://www.choosingwisely.org/doctor-patient-lists/"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Tools to Support Lasting Change</a:t>
            </a:r>
            <a:endParaRPr lang="en-US" dirty="0"/>
          </a:p>
        </p:txBody>
      </p:sp>
      <p:sp>
        <p:nvSpPr>
          <p:cNvPr id="3" name="Subtitle 2"/>
          <p:cNvSpPr>
            <a:spLocks noGrp="1"/>
          </p:cNvSpPr>
          <p:nvPr>
            <p:ph type="subTitle" idx="1"/>
          </p:nvPr>
        </p:nvSpPr>
        <p:spPr/>
        <p:txBody>
          <a:bodyPr/>
          <a:lstStyle/>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ABCs for diagnosing UTI in long term care</a:t>
            </a:r>
            <a:endParaRPr lang="en-US" dirty="0"/>
          </a:p>
        </p:txBody>
      </p:sp>
      <p:sp>
        <p:nvSpPr>
          <p:cNvPr id="7" name="Content Placeholder 6"/>
          <p:cNvSpPr>
            <a:spLocks noGrp="1"/>
          </p:cNvSpPr>
          <p:nvPr>
            <p:ph sz="half" idx="2"/>
          </p:nvPr>
        </p:nvSpPr>
        <p:spPr>
          <a:xfrm>
            <a:off x="4648200" y="1524000"/>
            <a:ext cx="4038600" cy="4525963"/>
          </a:xfrm>
        </p:spPr>
        <p:txBody>
          <a:bodyPr>
            <a:normAutofit/>
          </a:bodyPr>
          <a:lstStyle/>
          <a:p>
            <a:r>
              <a:rPr lang="en-US" sz="1400" dirty="0" smtClean="0"/>
              <a:t> </a:t>
            </a:r>
            <a:r>
              <a:rPr lang="en-US" sz="2400" dirty="0" smtClean="0"/>
              <a:t>Evidence based guidance for urine testing in the elderly</a:t>
            </a:r>
          </a:p>
          <a:p>
            <a:pPr>
              <a:buNone/>
            </a:pPr>
            <a:endParaRPr lang="en-US" sz="2400" dirty="0" smtClean="0"/>
          </a:p>
          <a:p>
            <a:r>
              <a:rPr lang="en-US" sz="2400" dirty="0" smtClean="0"/>
              <a:t>Research conducted in long term care, but applicable to other settings</a:t>
            </a:r>
          </a:p>
          <a:p>
            <a:pPr>
              <a:buNone/>
            </a:pPr>
            <a:endParaRPr lang="en-US" sz="2400" dirty="0"/>
          </a:p>
          <a:p>
            <a:pPr>
              <a:buNone/>
            </a:pPr>
            <a:endParaRPr lang="en-US" sz="2400" dirty="0" smtClean="0"/>
          </a:p>
          <a:p>
            <a:endParaRPr lang="en-US" sz="2400" dirty="0" smtClean="0"/>
          </a:p>
          <a:p>
            <a:endParaRPr lang="en-US" sz="2400" dirty="0" smtClean="0"/>
          </a:p>
          <a:p>
            <a:pPr>
              <a:buNone/>
            </a:pPr>
            <a:endParaRPr lang="en-US" sz="1400" dirty="0"/>
          </a:p>
        </p:txBody>
      </p:sp>
      <p:pic>
        <p:nvPicPr>
          <p:cNvPr id="9" name="Picture 2"/>
          <p:cNvPicPr>
            <a:picLocks noGrp="1" noChangeAspect="1" noChangeArrowheads="1"/>
          </p:cNvPicPr>
          <p:nvPr>
            <p:ph sz="half" idx="1"/>
          </p:nvPr>
        </p:nvPicPr>
        <p:blipFill>
          <a:blip r:embed="rId2" cstate="print"/>
          <a:srcRect l="30112" t="20203" r="35794" b="5717"/>
          <a:stretch>
            <a:fillRect/>
          </a:stretch>
        </p:blipFill>
        <p:spPr bwMode="auto">
          <a:xfrm>
            <a:off x="624950" y="1600200"/>
            <a:ext cx="3703100" cy="4525963"/>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Clinician Education Sheet</a:t>
            </a:r>
            <a:endParaRPr lang="en-US" dirty="0"/>
          </a:p>
        </p:txBody>
      </p:sp>
      <p:sp>
        <p:nvSpPr>
          <p:cNvPr id="7" name="Content Placeholder 6"/>
          <p:cNvSpPr>
            <a:spLocks noGrp="1"/>
          </p:cNvSpPr>
          <p:nvPr>
            <p:ph sz="half" idx="2"/>
          </p:nvPr>
        </p:nvSpPr>
        <p:spPr>
          <a:xfrm>
            <a:off x="4648200" y="1447800"/>
            <a:ext cx="4038600" cy="4525963"/>
          </a:xfrm>
        </p:spPr>
        <p:txBody>
          <a:bodyPr>
            <a:normAutofit/>
          </a:bodyPr>
          <a:lstStyle/>
          <a:p>
            <a:endParaRPr lang="en-US" sz="2400" dirty="0" smtClean="0"/>
          </a:p>
          <a:p>
            <a:r>
              <a:rPr lang="en-US" sz="2400" dirty="0" smtClean="0"/>
              <a:t>Support tool for clinician education</a:t>
            </a:r>
          </a:p>
          <a:p>
            <a:r>
              <a:rPr lang="en-US" sz="2400" dirty="0" smtClean="0"/>
              <a:t>Additional tool available for acute care emergency departments</a:t>
            </a:r>
          </a:p>
          <a:p>
            <a:r>
              <a:rPr lang="en-US" sz="2400" dirty="0" smtClean="0"/>
              <a:t>Revision underway for LTAC and </a:t>
            </a:r>
            <a:r>
              <a:rPr lang="en-US" sz="2400" dirty="0" err="1" smtClean="0"/>
              <a:t>and</a:t>
            </a:r>
            <a:r>
              <a:rPr lang="en-US" sz="2400" dirty="0" smtClean="0"/>
              <a:t> non-ED hospital units </a:t>
            </a:r>
          </a:p>
          <a:p>
            <a:pPr>
              <a:buNone/>
            </a:pPr>
            <a:endParaRPr lang="en-US" sz="2400" dirty="0" smtClean="0"/>
          </a:p>
          <a:p>
            <a:pPr>
              <a:buNone/>
            </a:pPr>
            <a:endParaRPr lang="en-US" sz="2400" dirty="0"/>
          </a:p>
          <a:p>
            <a:pPr>
              <a:buNone/>
            </a:pPr>
            <a:endParaRPr lang="en-US" sz="2400" dirty="0" smtClean="0"/>
          </a:p>
          <a:p>
            <a:endParaRPr lang="en-US" sz="2400" dirty="0" smtClean="0"/>
          </a:p>
          <a:p>
            <a:endParaRPr lang="en-US" sz="2400" dirty="0" smtClean="0"/>
          </a:p>
          <a:p>
            <a:pPr>
              <a:buNone/>
            </a:pPr>
            <a:endParaRPr lang="en-US" sz="1400" dirty="0"/>
          </a:p>
        </p:txBody>
      </p:sp>
      <p:pic>
        <p:nvPicPr>
          <p:cNvPr id="11" name="Picture 2"/>
          <p:cNvPicPr>
            <a:picLocks noGrp="1" noChangeAspect="1" noChangeArrowheads="1"/>
          </p:cNvPicPr>
          <p:nvPr>
            <p:ph sz="half" idx="1"/>
          </p:nvPr>
        </p:nvPicPr>
        <p:blipFill>
          <a:blip r:embed="rId2" cstate="print"/>
          <a:srcRect l="29000" t="13333" r="37500" b="21778"/>
          <a:stretch>
            <a:fillRect/>
          </a:stretch>
        </p:blipFill>
        <p:spPr bwMode="auto">
          <a:xfrm>
            <a:off x="457200" y="1447800"/>
            <a:ext cx="3998659" cy="4890156"/>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When do you need an antibiotic?</a:t>
            </a:r>
            <a:endParaRPr lang="en-US" dirty="0"/>
          </a:p>
        </p:txBody>
      </p:sp>
      <p:pic>
        <p:nvPicPr>
          <p:cNvPr id="2051" name="Picture 3"/>
          <p:cNvPicPr>
            <a:picLocks noGrp="1" noChangeAspect="1" noChangeArrowheads="1"/>
          </p:cNvPicPr>
          <p:nvPr>
            <p:ph sz="half" idx="1"/>
          </p:nvPr>
        </p:nvPicPr>
        <p:blipFill>
          <a:blip r:embed="rId2" cstate="print"/>
          <a:srcRect l="48370" t="19735" r="28302" b="18867"/>
          <a:stretch>
            <a:fillRect/>
          </a:stretch>
        </p:blipFill>
        <p:spPr bwMode="auto">
          <a:xfrm>
            <a:off x="990600" y="1524000"/>
            <a:ext cx="2743200" cy="4076700"/>
          </a:xfrm>
          <a:prstGeom prst="rect">
            <a:avLst/>
          </a:prstGeom>
          <a:noFill/>
          <a:ln w="9525">
            <a:noFill/>
            <a:miter lim="800000"/>
            <a:headEnd/>
            <a:tailEnd/>
          </a:ln>
        </p:spPr>
      </p:pic>
      <p:sp>
        <p:nvSpPr>
          <p:cNvPr id="7" name="Content Placeholder 6"/>
          <p:cNvSpPr>
            <a:spLocks noGrp="1"/>
          </p:cNvSpPr>
          <p:nvPr>
            <p:ph sz="half" idx="2"/>
          </p:nvPr>
        </p:nvSpPr>
        <p:spPr>
          <a:xfrm>
            <a:off x="4648200" y="1524000"/>
            <a:ext cx="4038600" cy="4525963"/>
          </a:xfrm>
        </p:spPr>
        <p:txBody>
          <a:bodyPr>
            <a:normAutofit lnSpcReduction="10000"/>
          </a:bodyPr>
          <a:lstStyle/>
          <a:p>
            <a:r>
              <a:rPr lang="en-US" sz="1400" dirty="0" smtClean="0"/>
              <a:t> </a:t>
            </a:r>
            <a:r>
              <a:rPr lang="en-US" sz="2400" dirty="0" smtClean="0"/>
              <a:t>To educate residents and families about the importance of prudent use of antibiotics</a:t>
            </a:r>
          </a:p>
          <a:p>
            <a:endParaRPr lang="en-US" sz="2400" dirty="0" smtClean="0"/>
          </a:p>
          <a:p>
            <a:r>
              <a:rPr lang="en-US" sz="2400" dirty="0" smtClean="0"/>
              <a:t>Additional brochure available  developed for emergency departments</a:t>
            </a:r>
          </a:p>
          <a:p>
            <a:endParaRPr lang="en-US" sz="2400" dirty="0"/>
          </a:p>
          <a:p>
            <a:r>
              <a:rPr lang="en-US" sz="2400" dirty="0" smtClean="0"/>
              <a:t>If interest, will adapt for LTAC and non-ED hospital units</a:t>
            </a:r>
          </a:p>
          <a:p>
            <a:endParaRPr lang="en-US" sz="2400" dirty="0" smtClean="0"/>
          </a:p>
          <a:p>
            <a:endParaRPr lang="en-US" sz="2400" dirty="0" smtClean="0"/>
          </a:p>
          <a:p>
            <a:pPr>
              <a:buNone/>
            </a:pP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UTI &amp; ASB in Long Term Care Residents</a:t>
            </a:r>
            <a:endParaRPr lang="en-US" dirty="0"/>
          </a:p>
        </p:txBody>
      </p:sp>
      <p:sp>
        <p:nvSpPr>
          <p:cNvPr id="7" name="Content Placeholder 6"/>
          <p:cNvSpPr>
            <a:spLocks noGrp="1"/>
          </p:cNvSpPr>
          <p:nvPr>
            <p:ph sz="half" idx="2"/>
          </p:nvPr>
        </p:nvSpPr>
        <p:spPr>
          <a:xfrm>
            <a:off x="4648200" y="1524000"/>
            <a:ext cx="4038600" cy="4525963"/>
          </a:xfrm>
        </p:spPr>
        <p:txBody>
          <a:bodyPr>
            <a:normAutofit/>
          </a:bodyPr>
          <a:lstStyle/>
          <a:p>
            <a:r>
              <a:rPr lang="en-US" sz="1400" dirty="0" smtClean="0"/>
              <a:t> </a:t>
            </a:r>
            <a:r>
              <a:rPr lang="en-US" sz="2400" dirty="0" smtClean="0"/>
              <a:t>2 sided, print 2 per page</a:t>
            </a:r>
          </a:p>
          <a:p>
            <a:pPr>
              <a:buNone/>
            </a:pPr>
            <a:endParaRPr lang="en-US" sz="2400" dirty="0" smtClean="0"/>
          </a:p>
          <a:p>
            <a:r>
              <a:rPr lang="en-US" sz="2400" dirty="0" smtClean="0"/>
              <a:t>Addresses specific issues around UTI and ASB in the elderly</a:t>
            </a:r>
          </a:p>
          <a:p>
            <a:endParaRPr lang="en-US" sz="2400" dirty="0"/>
          </a:p>
          <a:p>
            <a:r>
              <a:rPr lang="en-US" sz="2400" dirty="0" smtClean="0"/>
              <a:t>If interest, will adapt for LTAC and non-ED hospital units</a:t>
            </a:r>
          </a:p>
          <a:p>
            <a:endParaRPr lang="en-US" sz="2400" dirty="0" smtClean="0"/>
          </a:p>
          <a:p>
            <a:endParaRPr lang="en-US" sz="2400" dirty="0" smtClean="0"/>
          </a:p>
          <a:p>
            <a:pPr>
              <a:buNone/>
            </a:pPr>
            <a:endParaRPr lang="en-US" sz="1400" dirty="0"/>
          </a:p>
        </p:txBody>
      </p:sp>
      <p:pic>
        <p:nvPicPr>
          <p:cNvPr id="6" name="Picture 2"/>
          <p:cNvPicPr>
            <a:picLocks noGrp="1" noChangeAspect="1" noChangeArrowheads="1"/>
          </p:cNvPicPr>
          <p:nvPr>
            <p:ph sz="half" idx="1"/>
          </p:nvPr>
        </p:nvPicPr>
        <p:blipFill>
          <a:blip r:embed="rId2" cstate="print"/>
          <a:srcRect l="46212" t="25254" r="30638" b="12452"/>
          <a:stretch>
            <a:fillRect/>
          </a:stretch>
        </p:blipFill>
        <p:spPr bwMode="auto">
          <a:xfrm>
            <a:off x="762000" y="1524000"/>
            <a:ext cx="3133376" cy="4742750"/>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p:txBody>
          <a:bodyPr/>
          <a:lstStyle/>
          <a:p>
            <a:endParaRPr lang="en-US" dirty="0"/>
          </a:p>
        </p:txBody>
      </p:sp>
      <p:sp>
        <p:nvSpPr>
          <p:cNvPr id="4" name="Content Placeholder 3"/>
          <p:cNvSpPr>
            <a:spLocks noGrp="1"/>
          </p:cNvSpPr>
          <p:nvPr>
            <p:ph sz="half" idx="2"/>
          </p:nvPr>
        </p:nvSpPr>
        <p:spPr/>
        <p:txBody>
          <a:bodyPr/>
          <a:lstStyle/>
          <a:p>
            <a:endParaRPr lang="en-US" dirty="0"/>
          </a:p>
        </p:txBody>
      </p:sp>
      <p:pic>
        <p:nvPicPr>
          <p:cNvPr id="4099" name="Picture 3"/>
          <p:cNvPicPr>
            <a:picLocks noChangeAspect="1" noChangeArrowheads="1"/>
          </p:cNvPicPr>
          <p:nvPr/>
        </p:nvPicPr>
        <p:blipFill>
          <a:blip r:embed="rId2" cstate="print"/>
          <a:srcRect l="30000" t="20444" r="25000" b="4889"/>
          <a:stretch>
            <a:fillRect/>
          </a:stretch>
        </p:blipFill>
        <p:spPr bwMode="auto">
          <a:xfrm>
            <a:off x="1371600" y="304800"/>
            <a:ext cx="6477000" cy="6045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70000" lnSpcReduction="20000"/>
          </a:bodyPr>
          <a:lstStyle/>
          <a:p>
            <a:endParaRPr lang="en-US" dirty="0" smtClean="0"/>
          </a:p>
          <a:p>
            <a:pPr>
              <a:spcAft>
                <a:spcPts val="600"/>
              </a:spcAft>
            </a:pPr>
            <a:r>
              <a:rPr lang="en-US" dirty="0" smtClean="0"/>
              <a:t> </a:t>
            </a:r>
            <a:r>
              <a:rPr lang="en-US" sz="3100" dirty="0"/>
              <a:t>An initiative of the </a:t>
            </a:r>
            <a:r>
              <a:rPr lang="en-US" sz="3100" dirty="0">
                <a:hlinkClick r:id="rId3"/>
              </a:rPr>
              <a:t>ABIM Foundation</a:t>
            </a:r>
            <a:r>
              <a:rPr lang="en-US" sz="3100" dirty="0"/>
              <a:t>, Choosing Wisely is focused on encouraging physicians, patients and other health care stakeholders to think and talk about medical tests and procedures that may be unnecessary, and in some instances can cause harm.</a:t>
            </a:r>
          </a:p>
          <a:p>
            <a:pPr>
              <a:spcAft>
                <a:spcPts val="600"/>
              </a:spcAft>
            </a:pPr>
            <a:r>
              <a:rPr lang="en-US" sz="3100" dirty="0"/>
              <a:t>To spark these conversations, leading specialty societies have created lists of “</a:t>
            </a:r>
            <a:r>
              <a:rPr lang="en-US" sz="3100" dirty="0">
                <a:hlinkClick r:id="rId4" tooltip="Lists"/>
              </a:rPr>
              <a:t>Things Physicians and Patients Should Question</a:t>
            </a:r>
            <a:r>
              <a:rPr lang="en-US" sz="3100" dirty="0"/>
              <a:t>” — evidence-based recommendations that should be discussed to help make wise decisions about the most appropriate care based on a patients’ individual situation.</a:t>
            </a:r>
          </a:p>
          <a:p>
            <a:r>
              <a:rPr lang="en-US" sz="3100" dirty="0"/>
              <a:t>More than </a:t>
            </a:r>
            <a:r>
              <a:rPr lang="en-US" sz="3100" dirty="0">
                <a:hlinkClick r:id="rId5"/>
              </a:rPr>
              <a:t>50 specialty societies</a:t>
            </a:r>
            <a:r>
              <a:rPr lang="en-US" sz="3100" dirty="0"/>
              <a:t> have now joined the campaign, and 30+ societies will announce new lists in late 2013 and early 2014.</a:t>
            </a:r>
          </a:p>
          <a:p>
            <a:endParaRPr lang="en-US" dirty="0"/>
          </a:p>
        </p:txBody>
      </p:sp>
      <p:pic>
        <p:nvPicPr>
          <p:cNvPr id="5" name="Picture 4"/>
          <p:cNvPicPr/>
          <p:nvPr/>
        </p:nvPicPr>
        <p:blipFill>
          <a:blip r:embed="rId6" cstate="print"/>
          <a:srcRect l="19291" t="8365" r="20064" b="72243"/>
          <a:stretch>
            <a:fillRect/>
          </a:stretch>
        </p:blipFill>
        <p:spPr bwMode="auto">
          <a:xfrm>
            <a:off x="609600" y="304800"/>
            <a:ext cx="7924800" cy="1219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a:blip r:embed="rId2" cstate="print"/>
          <a:srcRect l="3629" t="9506" r="3202" b="40684"/>
          <a:stretch>
            <a:fillRect/>
          </a:stretch>
        </p:blipFill>
        <p:spPr bwMode="auto">
          <a:xfrm>
            <a:off x="533400" y="0"/>
            <a:ext cx="8229600" cy="2474835"/>
          </a:xfrm>
          <a:prstGeom prst="rect">
            <a:avLst/>
          </a:prstGeom>
          <a:noFill/>
          <a:ln w="9525">
            <a:noFill/>
            <a:miter lim="800000"/>
            <a:headEnd/>
            <a:tailEnd/>
          </a:ln>
        </p:spPr>
      </p:pic>
      <p:pic>
        <p:nvPicPr>
          <p:cNvPr id="5" name="Picture 4"/>
          <p:cNvPicPr/>
          <p:nvPr/>
        </p:nvPicPr>
        <p:blipFill>
          <a:blip r:embed="rId3" cstate="print"/>
          <a:srcRect l="2455" t="20152" r="1921" b="49959"/>
          <a:stretch>
            <a:fillRect/>
          </a:stretch>
        </p:blipFill>
        <p:spPr bwMode="auto">
          <a:xfrm>
            <a:off x="609600" y="2635250"/>
            <a:ext cx="8382000" cy="1936750"/>
          </a:xfrm>
          <a:prstGeom prst="rect">
            <a:avLst/>
          </a:prstGeom>
          <a:noFill/>
          <a:ln w="9525">
            <a:noFill/>
            <a:miter lim="800000"/>
            <a:headEnd/>
            <a:tailEnd/>
          </a:ln>
        </p:spPr>
      </p:pic>
      <p:sp>
        <p:nvSpPr>
          <p:cNvPr id="6" name="TextBox 5"/>
          <p:cNvSpPr txBox="1"/>
          <p:nvPr/>
        </p:nvSpPr>
        <p:spPr>
          <a:xfrm>
            <a:off x="228600" y="6019800"/>
            <a:ext cx="8433271" cy="307777"/>
          </a:xfrm>
          <a:prstGeom prst="rect">
            <a:avLst/>
          </a:prstGeom>
          <a:noFill/>
        </p:spPr>
        <p:txBody>
          <a:bodyPr wrap="none" rtlCol="0">
            <a:spAutoFit/>
          </a:bodyPr>
          <a:lstStyle/>
          <a:p>
            <a:r>
              <a:rPr lang="en-US" sz="1400" dirty="0" smtClean="0"/>
              <a:t>http://www.americangeriatrics.org/files/documents/Five_Things_Physicians_and_Patients_Should_Question.pdf</a:t>
            </a:r>
            <a:endParaRPr lang="en-US" sz="14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cstate="print"/>
          <a:srcRect l="3308" t="13688" r="1921" b="41065"/>
          <a:stretch>
            <a:fillRect/>
          </a:stretch>
        </p:blipFill>
        <p:spPr bwMode="auto">
          <a:xfrm>
            <a:off x="381000" y="381000"/>
            <a:ext cx="8305800" cy="1981200"/>
          </a:xfrm>
          <a:prstGeom prst="rect">
            <a:avLst/>
          </a:prstGeom>
          <a:noFill/>
          <a:ln w="9525">
            <a:noFill/>
            <a:miter lim="800000"/>
            <a:headEnd/>
            <a:tailEnd/>
          </a:ln>
        </p:spPr>
      </p:pic>
      <p:pic>
        <p:nvPicPr>
          <p:cNvPr id="5" name="Content Placeholder 4"/>
          <p:cNvPicPr>
            <a:picLocks noGrp="1"/>
          </p:cNvPicPr>
          <p:nvPr>
            <p:ph idx="1"/>
          </p:nvPr>
        </p:nvPicPr>
        <p:blipFill>
          <a:blip r:embed="rId3" cstate="print"/>
          <a:srcRect l="7142" t="13688" r="5336" b="42205"/>
          <a:stretch>
            <a:fillRect/>
          </a:stretch>
        </p:blipFill>
        <p:spPr bwMode="auto">
          <a:xfrm>
            <a:off x="685800" y="2696742"/>
            <a:ext cx="7772400" cy="2789657"/>
          </a:xfrm>
          <a:prstGeom prst="rect">
            <a:avLst/>
          </a:prstGeom>
          <a:noFill/>
          <a:ln w="9525">
            <a:noFill/>
            <a:miter lim="800000"/>
            <a:headEnd/>
            <a:tailEnd/>
          </a:ln>
        </p:spPr>
      </p:pic>
      <p:sp>
        <p:nvSpPr>
          <p:cNvPr id="6" name="TextBox 5"/>
          <p:cNvSpPr txBox="1"/>
          <p:nvPr/>
        </p:nvSpPr>
        <p:spPr>
          <a:xfrm>
            <a:off x="838200" y="6096000"/>
            <a:ext cx="4532844" cy="307777"/>
          </a:xfrm>
          <a:prstGeom prst="rect">
            <a:avLst/>
          </a:prstGeom>
          <a:noFill/>
        </p:spPr>
        <p:txBody>
          <a:bodyPr wrap="none" rtlCol="0">
            <a:spAutoFit/>
          </a:bodyPr>
          <a:lstStyle/>
          <a:p>
            <a:r>
              <a:rPr lang="en-US" sz="1400" dirty="0" smtClean="0"/>
              <a:t>https://www.amda.com/tools/ChoosingWisely_5Things.pdf</a:t>
            </a:r>
            <a:endParaRPr lang="en-US" sz="14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p:txBody>
          <a:bodyPr>
            <a:normAutofit fontScale="90000"/>
          </a:bodyPr>
          <a:lstStyle/>
          <a:p>
            <a:r>
              <a:rPr lang="en-US" smtClean="0"/>
              <a:t>Tools that you may already be using that compliment these tools…</a:t>
            </a:r>
          </a:p>
        </p:txBody>
      </p:sp>
      <p:pic>
        <p:nvPicPr>
          <p:cNvPr id="16386" name="Picture 3"/>
          <p:cNvPicPr>
            <a:picLocks noChangeAspect="1"/>
          </p:cNvPicPr>
          <p:nvPr/>
        </p:nvPicPr>
        <p:blipFill>
          <a:blip r:embed="rId2" cstate="print"/>
          <a:srcRect/>
          <a:stretch>
            <a:fillRect/>
          </a:stretch>
        </p:blipFill>
        <p:spPr bwMode="auto">
          <a:xfrm>
            <a:off x="2514600" y="2286000"/>
            <a:ext cx="3692525" cy="3692525"/>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4"/>
          <p:cNvSpPr>
            <a:spLocks noGrp="1"/>
          </p:cNvSpPr>
          <p:nvPr>
            <p:ph type="title"/>
          </p:nvPr>
        </p:nvSpPr>
        <p:spPr>
          <a:xfrm>
            <a:off x="457200" y="277813"/>
            <a:ext cx="3124200" cy="3913187"/>
          </a:xfrm>
        </p:spPr>
        <p:txBody>
          <a:bodyPr/>
          <a:lstStyle/>
          <a:p>
            <a:r>
              <a:rPr lang="en-US" smtClean="0"/>
              <a:t>Connecting UTI evaluation to the bigger picture</a:t>
            </a:r>
          </a:p>
        </p:txBody>
      </p:sp>
      <p:pic>
        <p:nvPicPr>
          <p:cNvPr id="17410" name="Picture 6"/>
          <p:cNvPicPr>
            <a:picLocks noChangeAspect="1"/>
          </p:cNvPicPr>
          <p:nvPr/>
        </p:nvPicPr>
        <p:blipFill>
          <a:blip r:embed="rId2" cstate="print"/>
          <a:srcRect/>
          <a:stretch>
            <a:fillRect/>
          </a:stretch>
        </p:blipFill>
        <p:spPr bwMode="auto">
          <a:xfrm>
            <a:off x="3962400" y="457200"/>
            <a:ext cx="4662488" cy="5532438"/>
          </a:xfrm>
          <a:prstGeom prst="rect">
            <a:avLst/>
          </a:prstGeom>
          <a:noFill/>
          <a:ln w="9525">
            <a:solidFill>
              <a:srgbClr val="3366FF"/>
            </a:solid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5"/>
          <p:cNvPicPr>
            <a:picLocks noChangeAspect="1"/>
          </p:cNvPicPr>
          <p:nvPr/>
        </p:nvPicPr>
        <p:blipFill>
          <a:blip r:embed="rId2" cstate="print"/>
          <a:srcRect/>
          <a:stretch>
            <a:fillRect/>
          </a:stretch>
        </p:blipFill>
        <p:spPr bwMode="auto">
          <a:xfrm>
            <a:off x="609600" y="304800"/>
            <a:ext cx="4475163" cy="5105400"/>
          </a:xfrm>
          <a:prstGeom prst="rect">
            <a:avLst/>
          </a:prstGeom>
          <a:noFill/>
          <a:ln w="9525">
            <a:solidFill>
              <a:srgbClr val="3366FF"/>
            </a:solidFill>
            <a:miter lim="800000"/>
            <a:headEnd/>
            <a:tailEnd/>
          </a:ln>
        </p:spPr>
      </p:pic>
      <p:pic>
        <p:nvPicPr>
          <p:cNvPr id="18434" name="Picture 6"/>
          <p:cNvPicPr>
            <a:picLocks noChangeAspect="1"/>
          </p:cNvPicPr>
          <p:nvPr/>
        </p:nvPicPr>
        <p:blipFill>
          <a:blip r:embed="rId3" cstate="print"/>
          <a:srcRect/>
          <a:stretch>
            <a:fillRect/>
          </a:stretch>
        </p:blipFill>
        <p:spPr bwMode="auto">
          <a:xfrm>
            <a:off x="2286000" y="838200"/>
            <a:ext cx="4191000" cy="5334000"/>
          </a:xfrm>
          <a:prstGeom prst="rect">
            <a:avLst/>
          </a:prstGeom>
          <a:noFill/>
          <a:ln w="9525">
            <a:solidFill>
              <a:srgbClr val="3366FF"/>
            </a:solidFill>
            <a:miter lim="800000"/>
            <a:headEnd/>
            <a:tailEnd/>
          </a:ln>
        </p:spPr>
      </p:pic>
      <p:pic>
        <p:nvPicPr>
          <p:cNvPr id="18435" name="Picture 7"/>
          <p:cNvPicPr>
            <a:picLocks noChangeAspect="1"/>
          </p:cNvPicPr>
          <p:nvPr/>
        </p:nvPicPr>
        <p:blipFill>
          <a:blip r:embed="rId4" cstate="print"/>
          <a:srcRect/>
          <a:stretch>
            <a:fillRect/>
          </a:stretch>
        </p:blipFill>
        <p:spPr bwMode="auto">
          <a:xfrm>
            <a:off x="4191000" y="1371600"/>
            <a:ext cx="4724400" cy="5181600"/>
          </a:xfrm>
          <a:prstGeom prst="rect">
            <a:avLst/>
          </a:prstGeom>
          <a:noFill/>
          <a:ln w="9525">
            <a:solidFill>
              <a:srgbClr val="3366FF"/>
            </a:solid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p:txBody>
          <a:bodyPr/>
          <a:lstStyle/>
          <a:p>
            <a:r>
              <a:rPr lang="en-US" smtClean="0"/>
              <a:t>Bottom Line</a:t>
            </a:r>
          </a:p>
        </p:txBody>
      </p:sp>
      <p:pic>
        <p:nvPicPr>
          <p:cNvPr id="4" name="Picture 3"/>
          <p:cNvPicPr>
            <a:picLocks noChangeAspect="1"/>
          </p:cNvPicPr>
          <p:nvPr/>
        </p:nvPicPr>
        <p:blipFill>
          <a:blip r:embed="rId2" cstate="print"/>
          <a:srcRect/>
          <a:stretch>
            <a:fillRect/>
          </a:stretch>
        </p:blipFill>
        <p:spPr bwMode="auto">
          <a:xfrm>
            <a:off x="2667000" y="1524000"/>
            <a:ext cx="3810000" cy="3810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10" dur="1000" fill="hold"/>
                                        <p:tgtEl>
                                          <p:spTgt spid="4"/>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97</TotalTime>
  <Words>279</Words>
  <Application>Microsoft Office PowerPoint</Application>
  <PresentationFormat>On-screen Show (4:3)</PresentationFormat>
  <Paragraphs>41</Paragraphs>
  <Slides>13</Slides>
  <Notes>1</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Tools to Support Lasting Change</vt:lpstr>
      <vt:lpstr>ABCs for diagnosing UTI in long term care</vt:lpstr>
      <vt:lpstr>Clinician Education Sheet</vt:lpstr>
      <vt:lpstr>When do you need an antibiotic?</vt:lpstr>
      <vt:lpstr>UTI &amp; ASB in Long Term Care Residents</vt:lpstr>
      <vt:lpstr>PowerPoint Presentation</vt:lpstr>
      <vt:lpstr>PowerPoint Presentation</vt:lpstr>
      <vt:lpstr>PowerPoint Presentation</vt:lpstr>
      <vt:lpstr>PowerPoint Presentation</vt:lpstr>
      <vt:lpstr>Tools that you may already be using that compliment these tools…</vt:lpstr>
      <vt:lpstr>Connecting UTI evaluation to the bigger picture</vt:lpstr>
      <vt:lpstr>PowerPoint Presentation</vt:lpstr>
      <vt:lpstr>Bottom Line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Acer</dc:creator>
  <cp:lastModifiedBy>Administrator</cp:lastModifiedBy>
  <cp:revision>7</cp:revision>
  <dcterms:created xsi:type="dcterms:W3CDTF">2013-10-26T00:05:17Z</dcterms:created>
  <dcterms:modified xsi:type="dcterms:W3CDTF">2013-10-27T21:14:40Z</dcterms:modified>
</cp:coreProperties>
</file>